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81" r:id="rId5"/>
    <p:sldId id="258" r:id="rId6"/>
    <p:sldId id="266" r:id="rId7"/>
    <p:sldId id="267" r:id="rId8"/>
    <p:sldId id="282" r:id="rId9"/>
    <p:sldId id="283" r:id="rId10"/>
    <p:sldId id="259" r:id="rId11"/>
    <p:sldId id="260" r:id="rId12"/>
    <p:sldId id="268" r:id="rId13"/>
    <p:sldId id="269" r:id="rId14"/>
    <p:sldId id="261" r:id="rId15"/>
    <p:sldId id="270" r:id="rId16"/>
    <p:sldId id="271" r:id="rId17"/>
    <p:sldId id="284" r:id="rId18"/>
    <p:sldId id="262" r:id="rId19"/>
    <p:sldId id="263" r:id="rId20"/>
    <p:sldId id="264" r:id="rId21"/>
    <p:sldId id="276" r:id="rId22"/>
    <p:sldId id="265" r:id="rId23"/>
    <p:sldId id="277" r:id="rId24"/>
    <p:sldId id="278" r:id="rId25"/>
    <p:sldId id="279" r:id="rId26"/>
    <p:sldId id="272" r:id="rId27"/>
    <p:sldId id="273" r:id="rId28"/>
    <p:sldId id="275" r:id="rId29"/>
    <p:sldId id="274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Arkusz1!$C$1</c:f>
              <c:strCache>
                <c:ptCount val="1"/>
                <c:pt idx="0">
                  <c:v>Język polski Kraj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Arkusz1!$A$2</c:f>
              <c:numCache>
                <c:formatCode>0%</c:formatCode>
                <c:ptCount val="1"/>
                <c:pt idx="0">
                  <c:v>0.63</c:v>
                </c:pt>
              </c:numCache>
            </c:numRef>
          </c:cat>
          <c:val>
            <c:numRef>
              <c:f>Arkusz1!$C$2</c:f>
              <c:numCache>
                <c:formatCode>0%</c:formatCode>
                <c:ptCount val="1"/>
                <c:pt idx="0">
                  <c:v>0.71</c:v>
                </c:pt>
              </c:numCache>
            </c:numRef>
          </c:val>
        </c:ser>
        <c:ser>
          <c:idx val="2"/>
          <c:order val="1"/>
          <c:tx>
            <c:strRef>
              <c:f>Arkusz1!$D$1</c:f>
              <c:strCache>
                <c:ptCount val="1"/>
                <c:pt idx="0">
                  <c:v>Język polski SP7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Arkusz1!$A$2</c:f>
              <c:numCache>
                <c:formatCode>0%</c:formatCode>
                <c:ptCount val="1"/>
                <c:pt idx="0">
                  <c:v>0.63</c:v>
                </c:pt>
              </c:numCache>
            </c:numRef>
          </c:cat>
          <c:val>
            <c:numRef>
              <c:f>Arkusz1!$D$2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</c:ser>
        <c:ser>
          <c:idx val="3"/>
          <c:order val="2"/>
          <c:tx>
            <c:strRef>
              <c:f>Arkusz1!$E$1</c:f>
              <c:strCache>
                <c:ptCount val="1"/>
                <c:pt idx="0">
                  <c:v>Matematyka Kraj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Arkusz1!$A$2</c:f>
              <c:numCache>
                <c:formatCode>0%</c:formatCode>
                <c:ptCount val="1"/>
                <c:pt idx="0">
                  <c:v>0.63</c:v>
                </c:pt>
              </c:numCache>
            </c:numRef>
          </c:cat>
          <c:val>
            <c:numRef>
              <c:f>Arkusz1!$E$2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</c:ser>
        <c:ser>
          <c:idx val="4"/>
          <c:order val="3"/>
          <c:tx>
            <c:strRef>
              <c:f>Arkusz1!$F$1</c:f>
              <c:strCache>
                <c:ptCount val="1"/>
                <c:pt idx="0">
                  <c:v>Matematyka SP7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Arkusz1!$A$2</c:f>
              <c:numCache>
                <c:formatCode>0%</c:formatCode>
                <c:ptCount val="1"/>
                <c:pt idx="0">
                  <c:v>0.63</c:v>
                </c:pt>
              </c:numCache>
            </c:numRef>
          </c:cat>
          <c:val>
            <c:numRef>
              <c:f>Arkusz1!$F$2</c:f>
              <c:numCache>
                <c:formatCode>0%</c:formatCode>
                <c:ptCount val="1"/>
                <c:pt idx="0">
                  <c:v>0.77</c:v>
                </c:pt>
              </c:numCache>
            </c:numRef>
          </c:val>
        </c:ser>
        <c:ser>
          <c:idx val="5"/>
          <c:order val="4"/>
          <c:tx>
            <c:strRef>
              <c:f>Arkusz1!$G$1</c:f>
              <c:strCache>
                <c:ptCount val="1"/>
                <c:pt idx="0">
                  <c:v>Cz. 2 Język angielski Kraj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Arkusz1!$A$2</c:f>
              <c:numCache>
                <c:formatCode>0%</c:formatCode>
                <c:ptCount val="1"/>
                <c:pt idx="0">
                  <c:v>0.63</c:v>
                </c:pt>
              </c:numCache>
            </c:numRef>
          </c:cat>
          <c:val>
            <c:numRef>
              <c:f>Arkusz1!$G$2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</c:ser>
        <c:ser>
          <c:idx val="6"/>
          <c:order val="5"/>
          <c:tx>
            <c:strRef>
              <c:f>Arkusz1!$H$1</c:f>
              <c:strCache>
                <c:ptCount val="1"/>
                <c:pt idx="0">
                  <c:v>Cz. 2 Język angielski SP7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Arkusz1!$A$2</c:f>
              <c:numCache>
                <c:formatCode>0%</c:formatCode>
                <c:ptCount val="1"/>
                <c:pt idx="0">
                  <c:v>0.63</c:v>
                </c:pt>
              </c:numCache>
            </c:numRef>
          </c:cat>
          <c:val>
            <c:numRef>
              <c:f>Arkusz1!$H$2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220800"/>
        <c:axId val="70230784"/>
      </c:barChart>
      <c:catAx>
        <c:axId val="7022080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0230784"/>
        <c:crosses val="autoZero"/>
        <c:auto val="1"/>
        <c:lblAlgn val="ctr"/>
        <c:lblOffset val="100"/>
        <c:noMultiLvlLbl val="0"/>
      </c:catAx>
      <c:valAx>
        <c:axId val="702307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0220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09397124425851"/>
          <c:y val="0.22773755214474412"/>
          <c:w val="0.32445165568689172"/>
          <c:h val="0.500338674173471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DDCFCB-7FED-4A42-9B66-0A214078F012}" type="datetimeFigureOut">
              <a:rPr lang="pl-PL" smtClean="0"/>
              <a:t>2017-02-14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D22D82-A509-42AB-BC9A-1BA0F17B186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5629275"/>
            <a:ext cx="1095375" cy="12287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32656"/>
            <a:ext cx="8088313" cy="518457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11560" y="332656"/>
            <a:ext cx="81369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pPr algn="ctr">
              <a:lnSpc>
                <a:spcPct val="150000"/>
              </a:lnSpc>
            </a:pPr>
            <a:r>
              <a:rPr lang="pl-PL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Podstawowa Nr 7</a:t>
            </a:r>
          </a:p>
          <a:p>
            <a:pPr algn="ctr">
              <a:lnSpc>
                <a:spcPct val="150000"/>
              </a:lnSpc>
            </a:pPr>
            <a:r>
              <a:rPr lang="pl-PL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im. Marii Konopnickiej </a:t>
            </a:r>
          </a:p>
          <a:p>
            <a:pPr algn="ctr">
              <a:lnSpc>
                <a:spcPct val="150000"/>
              </a:lnSpc>
            </a:pPr>
            <a:r>
              <a:rPr lang="pl-PL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Zawierciu</a:t>
            </a:r>
          </a:p>
          <a:p>
            <a:pPr algn="ctr">
              <a:lnSpc>
                <a:spcPct val="150000"/>
              </a:lnSpc>
            </a:pPr>
            <a:r>
              <a:rPr lang="pl-PL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przedstawia: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65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5629275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3568" y="620688"/>
            <a:ext cx="7704856" cy="734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Atrakcyjne zajęcia pozalekcyjne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koła rozwijające i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koła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wyrównawcze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rupa ruchowo - taneczna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hór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oło czytelnicze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treningi piłki ręcznej prowadzone przez czynnego zawodnika CMC Viret Zawiercie Pana Artura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Makaruka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ajęcia tenisa stołowego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ajęcia na basenie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829" y="5629275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32658" y="156693"/>
            <a:ext cx="84969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Rajdy</a:t>
            </a:r>
          </a:p>
          <a:p>
            <a:pPr algn="just"/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szkole organizowane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są biwaki,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rajdy piesze oraz rowerowe, które uczą uczniów jak atrakcyjnie spędzać wolny czas.</a:t>
            </a:r>
          </a:p>
          <a:p>
            <a:pPr algn="just"/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" y="2492896"/>
            <a:ext cx="5146916" cy="34304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08920"/>
            <a:ext cx="3627506" cy="24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283968" cy="28552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638"/>
            <a:ext cx="4427984" cy="295126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283968" cy="304725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27984" cy="30472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20067836">
            <a:off x="2771800" y="2660793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2016/2017</a:t>
            </a:r>
            <a:endParaRPr lang="pl-PL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7" y="5626100"/>
            <a:ext cx="10969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4100"/>
            <a:ext cx="1210045" cy="93610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51520" y="332656"/>
            <a:ext cx="85689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Wielopoziomowa Drużyna Harcerska „Kosmonautów</a:t>
            </a: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 szkole działa Drużyna, która obecnie liczy 23 członków.</a:t>
            </a: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47" y="2708920"/>
            <a:ext cx="5159914" cy="28952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" y="342092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5629275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9512" y="116632"/>
            <a:ext cx="87849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Rozrywka czyli</a:t>
            </a:r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wycieczki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Bochnia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(2016/2017)</a:t>
            </a:r>
          </a:p>
          <a:p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Muzeum Lotnictwa Polskiego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(2016/2017)</a:t>
            </a: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77" y="980728"/>
            <a:ext cx="2927648" cy="21957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56" y="1556792"/>
            <a:ext cx="2543944" cy="190795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4560168" cy="256509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17" y="4219401"/>
            <a:ext cx="3120008" cy="23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260648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Śląski Teatr Lalki i Aktora </a:t>
            </a:r>
          </a:p>
          <a:p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Ateneum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(2016/2017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 i Planetarium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0052"/>
            <a:ext cx="1799946" cy="23999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6632"/>
            <a:ext cx="1826949" cy="24359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13" y="2924944"/>
            <a:ext cx="2895786" cy="38610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37181"/>
            <a:ext cx="4139952" cy="31049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51" y="961428"/>
            <a:ext cx="2615952" cy="19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0026"/>
            <a:ext cx="2086032" cy="2781376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83864" y="116632"/>
            <a:ext cx="8712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Fabryka bombek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(2016/2017)</a:t>
            </a:r>
            <a:endParaRPr lang="pl-P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58" y="658963"/>
            <a:ext cx="3716347" cy="49551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4" y="3757476"/>
            <a:ext cx="4000796" cy="300059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10" y="5614092"/>
            <a:ext cx="10969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3338" y="309400"/>
            <a:ext cx="8712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pl-PL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Wystawa Klocków </a:t>
            </a:r>
            <a:r>
              <a:rPr lang="pl-PL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pl-PL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(2016/2017)</a:t>
            </a:r>
            <a:endParaRPr lang="pl-PL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0" y="1412776"/>
            <a:ext cx="285474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89" y="2337448"/>
            <a:ext cx="2466363" cy="32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897673" cy="386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7" y="5626100"/>
            <a:ext cx="10969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7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5629275"/>
            <a:ext cx="1095375" cy="122872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79512" y="241521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Projekty</a:t>
            </a:r>
          </a:p>
          <a:p>
            <a:pPr algn="ctr"/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Szkoła realizuje wiele różnorodnych projektów</a:t>
            </a:r>
          </a:p>
          <a:p>
            <a:pPr algn="ctr"/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0" y="1651912"/>
            <a:ext cx="2171700" cy="12668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09037"/>
            <a:ext cx="1428750" cy="10096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51912"/>
            <a:ext cx="2333625" cy="86677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5" y="3573016"/>
            <a:ext cx="1809750" cy="25336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80" y="2780928"/>
            <a:ext cx="2571750" cy="119062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73" y="4191768"/>
            <a:ext cx="1742887" cy="245477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23" y="2647275"/>
            <a:ext cx="2438400" cy="206692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013176"/>
            <a:ext cx="2675706" cy="15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5629275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3568" y="1196752"/>
            <a:ext cx="79127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58943" y="260648"/>
            <a:ext cx="83529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Walory szkoły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ameralna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bezpieczna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owocześnie wyposażone sale lekcyjne w tablice multimedialne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tół do tenisa stołowego jako rozrywka podczas </a:t>
            </a: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przerw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50" y="3501008"/>
            <a:ext cx="493230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3759002410"/>
              </p:ext>
            </p:extLst>
          </p:nvPr>
        </p:nvGraphicFramePr>
        <p:xfrm>
          <a:off x="0" y="1772816"/>
          <a:ext cx="9013087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6" y="5629275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15616" y="0"/>
            <a:ext cx="690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WYNIKI SPRAWDZIANU SZÓSTOKLASISTY              rok szkolny 2015/2016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9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52" y="5629275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23528" y="260648"/>
            <a:ext cx="849694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Walory szkoły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szkole wiele się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dzieje; </a:t>
            </a:r>
          </a:p>
          <a:p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prężnie działa Samorząd Uczniowski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02" y="2348880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40919"/>
            <a:ext cx="237172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64" y="1340768"/>
            <a:ext cx="45180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7188"/>
            <a:ext cx="257333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95536" y="332656"/>
            <a:ext cx="83529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Samorządowi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odbywają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się m. in.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dyskoteki szkolne</a:t>
            </a:r>
          </a:p>
          <a:p>
            <a:endParaRPr lang="pl-PL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93" y="5580979"/>
            <a:ext cx="10906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2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629275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9512" y="188640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Walory szkoły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zabawy karnawałowe w klasach młodszych</a:t>
            </a: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7"/>
            <a:ext cx="3577773" cy="20162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32" y="1353312"/>
            <a:ext cx="3251853" cy="24388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59" y="4005064"/>
            <a:ext cx="3515882" cy="26369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" y="4526843"/>
            <a:ext cx="2939819" cy="2204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12976"/>
            <a:ext cx="3487531" cy="19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64" y="5626100"/>
            <a:ext cx="10906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3528" y="40466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oprzez wolontariat uczymy się pomagać innym</a:t>
            </a:r>
          </a:p>
          <a:p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2459157" cy="247013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060848"/>
            <a:ext cx="2247715" cy="299695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66388"/>
            <a:ext cx="3438128" cy="45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5626100"/>
            <a:ext cx="10906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51520" y="332656"/>
            <a:ext cx="85689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Walory </a:t>
            </a:r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szkoły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ultywujemy tradycje regionalne</a:t>
            </a: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45684"/>
            <a:ext cx="4788024" cy="319201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" y="3429000"/>
            <a:ext cx="4920998" cy="328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5619358"/>
            <a:ext cx="10906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5544108" cy="369607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1" y="3507421"/>
            <a:ext cx="5004048" cy="33360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47" y="2859390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60" y="5598865"/>
            <a:ext cx="10906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9512" y="260648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Nauczyciele też mają swoje talenty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ubią występować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Czy znasz te bajki ?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628801"/>
            <a:ext cx="7020780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5619750"/>
            <a:ext cx="109061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3528" y="40466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mają też inne talenty</a:t>
            </a: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22274"/>
            <a:ext cx="3936660" cy="26244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50" y="3420512"/>
            <a:ext cx="5156230" cy="34374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782696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67" y="5600387"/>
            <a:ext cx="109061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548680"/>
            <a:ext cx="763284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Szkoła gotowa jest na zmiany wynikające z reformy edukacji,</a:t>
            </a:r>
          </a:p>
          <a:p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lanowane inwestycje:</a:t>
            </a:r>
          </a:p>
          <a:p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alowanie sal lekcyjnych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akup pomocy dydaktycznych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rzeniesienie biblioteki szkolnej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96050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857" y="5589030"/>
            <a:ext cx="109061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9552" y="620688"/>
            <a:ext cx="804861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Zapraszamy na stronę internetową naszej szkoły</a:t>
            </a:r>
          </a:p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msp7zawiercie.pl</a:t>
            </a:r>
          </a:p>
          <a:p>
            <a:pPr algn="ctr"/>
            <a:endParaRPr lang="pl-PL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 </a:t>
            </a:r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Dyrekcja i Grono Pedagogiczne</a:t>
            </a:r>
          </a:p>
          <a:p>
            <a:pPr algn="ctr"/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Szkoły Podstawowej Nr 7 w Zawierciu</a:t>
            </a: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476672"/>
            <a:ext cx="9248776" cy="563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778553"/>
            <a:ext cx="966903" cy="10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9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766884"/>
            <a:ext cx="971600" cy="109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095"/>
            <a:ext cx="9056687" cy="587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3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5658251"/>
            <a:ext cx="1095375" cy="12287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9512" y="332656"/>
            <a:ext cx="8856984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Osiągnięcia</a:t>
            </a: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l-P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Dominika Walczak i Magdalena Cieplak </a:t>
            </a:r>
            <a:r>
              <a:rPr lang="pl-P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laureatki </a:t>
            </a:r>
            <a:r>
              <a:rPr lang="pl-P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Konkursu </a:t>
            </a:r>
            <a:r>
              <a:rPr lang="pl-P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Przedmiotowego z Języka </a:t>
            </a:r>
            <a:r>
              <a:rPr lang="pl-P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Polskiego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(2015/2016) troje laureatów na cały powiat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Marcel Florjański wyróżnienie w konkursie matematycznym Kangur (2015/2016)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Marta Bińkowska przeszła do etapu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rejonowego Wojewódzkiego Konkursu Przedmiotowego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z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Języka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Polskiego (2016/2017)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260648"/>
            <a:ext cx="8784976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Osiągnięcia</a:t>
            </a:r>
          </a:p>
          <a:p>
            <a:pPr algn="ctr"/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Konrad Domagała laureat III stopnia w  Ogólnopolskim Konkursie Memory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 (2016/2017)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Wiktoria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Witczak wyróżniona w Ogólnopolskim Konkursie Memory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 (2016/2017)</a:t>
            </a:r>
          </a:p>
          <a:p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Jakub Rogielski zajął III miejsce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Międzyszkolnym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Turnieju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Warcabowym </a:t>
            </a: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(2016/2017)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79" y="5626100"/>
            <a:ext cx="10969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8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04664"/>
            <a:ext cx="871296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Osiągnięcia</a:t>
            </a:r>
          </a:p>
          <a:p>
            <a:pPr lvl="0" algn="ctr"/>
            <a:endParaRPr lang="pl-PL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pl-PL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Natalia Sikora III miejsce w konkursie plastycznym (2016/2017)</a:t>
            </a:r>
          </a:p>
          <a:p>
            <a:pPr lvl="0"/>
            <a:endParaRPr lang="pl-PL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Wiktoria Meszek i Aleksandra </a:t>
            </a:r>
            <a:r>
              <a:rPr lang="pl-PL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Skutnik wyróżnienie w Wojewódzkim Konkursie Plastyczno – Literackim (2016/2017)</a:t>
            </a:r>
          </a:p>
          <a:p>
            <a:pPr lvl="0"/>
            <a:endParaRPr lang="pl-PL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27" y="5626100"/>
            <a:ext cx="10969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8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27" y="5626100"/>
            <a:ext cx="109696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1520" y="260648"/>
            <a:ext cx="87129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Osiągnięcia sportowe</a:t>
            </a:r>
          </a:p>
          <a:p>
            <a:pPr lvl="0" algn="ctr"/>
            <a:endParaRPr lang="pl-PL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Igrzyska Tenisa Stołowego I miejsce 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mieście i powiecie i </a:t>
            </a: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miejsce 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rejonie 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Marcel Florjański, Kacper Olszewski, Damian Kostrzejowski (2015/2016)</a:t>
            </a:r>
          </a:p>
          <a:p>
            <a:pPr lvl="0"/>
            <a:endParaRPr lang="pl-PL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Miejskie Igrzyska Tenisa Stołowego dziewcząt II miejsce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Nikita Gudzowska, Wiktoria Łachnik, Ola Opiłka (2015/2016)</a:t>
            </a:r>
          </a:p>
          <a:p>
            <a:pPr lvl="0"/>
            <a:endParaRPr lang="pl-PL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Mistrzostwa Miasta w Mini Piłce Koszykowej dziewcząt III miejsce 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(2015/2016)</a:t>
            </a:r>
          </a:p>
          <a:p>
            <a:pPr lvl="0"/>
            <a:endParaRPr lang="pl-PL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Mistrzostwa Miasta w Mini Piłce </a:t>
            </a: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Ręcznej </a:t>
            </a:r>
            <a:r>
              <a:rPr 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dziewcząt III miejsce </a:t>
            </a:r>
            <a:r>
              <a:rPr lang="pl-PL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(2015/2016)</a:t>
            </a:r>
          </a:p>
          <a:p>
            <a:pPr lvl="0"/>
            <a:endParaRPr lang="pl-PL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pl-PL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332656"/>
            <a:ext cx="864096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Osiągnięcia </a:t>
            </a:r>
            <a:r>
              <a:rPr lang="pl-PL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sportowe</a:t>
            </a:r>
          </a:p>
          <a:p>
            <a:pPr lvl="0" algn="ctr"/>
            <a:endParaRPr lang="pl-PL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Miejskie Zawody Pływackie indywidualnie</a:t>
            </a:r>
          </a:p>
          <a:p>
            <a:pPr lvl="0"/>
            <a:r>
              <a:rPr 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Miłosz Cierpisz, Marcel Mikoda </a:t>
            </a:r>
            <a:r>
              <a:rPr 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miejsce </a:t>
            </a:r>
            <a:endParaRPr lang="pl-PL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l-PL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Emilia Skowronek </a:t>
            </a:r>
            <a:r>
              <a:rPr lang="pl-PL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miejsce</a:t>
            </a:r>
          </a:p>
          <a:p>
            <a:pPr lvl="0"/>
            <a:endParaRPr lang="pl-PL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pl-PL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5" y="5629275"/>
            <a:ext cx="1095375" cy="12287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76872"/>
            <a:ext cx="2436440" cy="43234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93042"/>
            <a:ext cx="3768043" cy="24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554</TotalTime>
  <Words>451</Words>
  <Application>Microsoft Office PowerPoint</Application>
  <PresentationFormat>Pokaz na ekranie (4:3)</PresentationFormat>
  <Paragraphs>125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Aerodynamiczny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Kasia</dc:creator>
  <cp:lastModifiedBy>Stanowisko13</cp:lastModifiedBy>
  <cp:revision>69</cp:revision>
  <dcterms:created xsi:type="dcterms:W3CDTF">2017-02-09T15:54:32Z</dcterms:created>
  <dcterms:modified xsi:type="dcterms:W3CDTF">2017-02-14T14:22:54Z</dcterms:modified>
</cp:coreProperties>
</file>